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
  </p:notesMasterIdLst>
  <p:sldIdLst>
    <p:sldId id="280" r:id="rId2"/>
    <p:sldId id="258" r:id="rId3"/>
    <p:sldId id="279" r:id="rId4"/>
    <p:sldId id="277" r:id="rId5"/>
    <p:sldId id="284" r:id="rId6"/>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30" autoAdjust="0"/>
    <p:restoredTop sz="94660"/>
  </p:normalViewPr>
  <p:slideViewPr>
    <p:cSldViewPr snapToGrid="0">
      <p:cViewPr varScale="1">
        <p:scale>
          <a:sx n="12" d="100"/>
          <a:sy n="12" d="100"/>
        </p:scale>
        <p:origin x="1888" y="124"/>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g>
</file>

<file path=ppt/media/image3.jp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31152184"/>
            <a:ext cx="27432000" cy="5883444"/>
          </a:xfrm>
          <a:prstGeom prst="rect">
            <a:avLst/>
          </a:prstGeom>
          <a:noFill/>
          <a:ln>
            <a:noFill/>
          </a:ln>
        </p:spPr>
        <p:txBody>
          <a:bodyPr spcFirstLastPara="1" wrap="square" lIns="650132" tIns="650132" rIns="650132" bIns="650132" anchor="t" anchorCtr="0">
            <a:spAutoFit/>
          </a:bodyPr>
          <a:lstStyle/>
          <a:p>
            <a:r>
              <a:rPr lang="en" sz="2700" b="1" u="sng" dirty="0"/>
              <a:t>Figure 1</a:t>
            </a:r>
            <a:r>
              <a:rPr lang="en" sz="2700" dirty="0"/>
              <a:t>: Field collections and experimental design. Unbleached and bleached corals were collected from a reef in </a:t>
            </a:r>
            <a:r>
              <a:rPr lang="en" sz="2700" dirty="0">
                <a:solidFill>
                  <a:schemeClr val="dk1"/>
                </a:solidFill>
              </a:rPr>
              <a:t>Mo’orea, French Polynesia immediately following a bleaching event. </a:t>
            </a:r>
            <a:r>
              <a:rPr lang="en" sz="2700" dirty="0"/>
              <a:t>Picture on top: the LTER1 fore reef in Mo’orea, French Polynesia representative of the status of the reef where both bleached and unbleached corals were present. </a:t>
            </a:r>
            <a:r>
              <a:rPr lang="en" sz="2700" b="1" dirty="0"/>
              <a:t>A.I-A.V)</a:t>
            </a:r>
            <a:r>
              <a:rPr lang="en" sz="2700" dirty="0"/>
              <a:t> Overview of the experimental design. In addition to t</a:t>
            </a:r>
            <a:r>
              <a:rPr lang="en-GB" sz="2700" dirty="0"/>
              <a:t>he</a:t>
            </a:r>
            <a:r>
              <a:rPr lang="en" sz="2700" dirty="0"/>
              <a:t> four treatments two negative controls of ambient and heated water were run in parallel but are not shown in the overview. </a:t>
            </a:r>
            <a:r>
              <a:rPr lang="en" sz="2700" b="1" dirty="0"/>
              <a:t>A.I) </a:t>
            </a:r>
            <a:r>
              <a:rPr lang="en" sz="2700" dirty="0"/>
              <a:t>Coral nubbin collection of non-bleached and bleached corals. </a:t>
            </a:r>
            <a:r>
              <a:rPr lang="en" sz="2700" b="1" dirty="0"/>
              <a:t>A.II) </a:t>
            </a:r>
            <a:r>
              <a:rPr lang="en" sz="2700" dirty="0"/>
              <a:t>7 day pretreatment in flow through aquaria at ambient or heated water temperatures. </a:t>
            </a:r>
            <a:r>
              <a:rPr lang="en" sz="2700" b="1" dirty="0"/>
              <a:t>A.III)</a:t>
            </a:r>
            <a:r>
              <a:rPr lang="en" sz="2700" dirty="0"/>
              <a:t> DOM exudation, </a:t>
            </a:r>
            <a:r>
              <a:rPr lang="en" sz="2700" b="1" dirty="0"/>
              <a:t>A.IV)</a:t>
            </a:r>
            <a:r>
              <a:rPr lang="en" sz="2700" dirty="0"/>
              <a:t> 36 hour dark bottle incubation, </a:t>
            </a:r>
            <a:r>
              <a:rPr lang="en" sz="2700" b="1" dirty="0"/>
              <a:t>A.V) </a:t>
            </a:r>
            <a:r>
              <a:rPr lang="en" sz="2700" dirty="0"/>
              <a:t>and sampling of DNA (16S), DOC, and DOM. </a:t>
            </a:r>
            <a:r>
              <a:rPr lang="en" sz="2700" b="1" dirty="0"/>
              <a:t>B)</a:t>
            </a:r>
            <a:r>
              <a:rPr lang="en" sz="2700" dirty="0"/>
              <a:t> M</a:t>
            </a:r>
            <a:r>
              <a:rPr lang="en" sz="2700" dirty="0">
                <a:solidFill>
                  <a:schemeClr val="dk1"/>
                </a:solidFill>
              </a:rPr>
              <a:t>ean seawater temperatures over the period from January 1st 2018 until December 31</a:t>
            </a:r>
            <a:r>
              <a:rPr lang="en" sz="2700" baseline="30000" dirty="0">
                <a:solidFill>
                  <a:schemeClr val="dk1"/>
                </a:solidFill>
              </a:rPr>
              <a:t>st</a:t>
            </a:r>
            <a:r>
              <a:rPr lang="en" sz="2700" dirty="0">
                <a:solidFill>
                  <a:schemeClr val="dk1"/>
                </a:solidFill>
              </a:rPr>
              <a:t> 2019 from three fore reef LTER sites. Standard deviation depicted in blue. The orange line indicates the thermal stress accumulation threshold level of 29°C </a:t>
            </a:r>
            <a:r>
              <a:rPr lang="en-GB" sz="2700" dirty="0">
                <a:solidFill>
                  <a:schemeClr val="dk1"/>
                </a:solidFill>
              </a:rPr>
              <a:t>(</a:t>
            </a:r>
            <a:r>
              <a:rPr lang="en-GB" sz="2700" dirty="0" err="1">
                <a:solidFill>
                  <a:schemeClr val="dk1"/>
                </a:solidFill>
              </a:rPr>
              <a:t>Leinbach</a:t>
            </a:r>
            <a:r>
              <a:rPr lang="en-GB" sz="2700" dirty="0">
                <a:solidFill>
                  <a:schemeClr val="dk1"/>
                </a:solidFill>
              </a:rPr>
              <a:t> et al., 2021; Pratchett et al., 2013; </a:t>
            </a:r>
            <a:r>
              <a:rPr lang="en-GB" sz="2700" dirty="0" err="1">
                <a:solidFill>
                  <a:schemeClr val="dk1"/>
                </a:solidFill>
              </a:rPr>
              <a:t>Speare</a:t>
            </a:r>
            <a:r>
              <a:rPr lang="en-GB" sz="2700" dirty="0">
                <a:solidFill>
                  <a:schemeClr val="dk1"/>
                </a:solidFill>
              </a:rPr>
              <a:t> et al., 2021)</a:t>
            </a:r>
            <a:r>
              <a:rPr lang="en" sz="2700" dirty="0">
                <a:solidFill>
                  <a:schemeClr val="dk1"/>
                </a:solidFill>
              </a:rPr>
              <a:t>. Bleaching was first observed in April 2019 (</a:t>
            </a:r>
            <a:r>
              <a:rPr lang="en-GB" sz="2700" dirty="0" err="1">
                <a:solidFill>
                  <a:schemeClr val="dk1"/>
                </a:solidFill>
              </a:rPr>
              <a:t>Leinbach</a:t>
            </a:r>
            <a:r>
              <a:rPr lang="en-GB" sz="2700" dirty="0">
                <a:solidFill>
                  <a:schemeClr val="dk1"/>
                </a:solidFill>
              </a:rPr>
              <a:t> et al., 2021)</a:t>
            </a:r>
            <a:r>
              <a:rPr lang="en" sz="2700" dirty="0">
                <a:solidFill>
                  <a:schemeClr val="dk1"/>
                </a:solidFill>
              </a:rPr>
              <a:t>,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 sz="2700" b="1" dirty="0">
                <a:solidFill>
                  <a:schemeClr val="dk1"/>
                </a:solidFill>
              </a:rPr>
              <a:t>C)</a:t>
            </a:r>
            <a:r>
              <a:rPr lang="en" sz="2700" dirty="0">
                <a:solidFill>
                  <a:schemeClr val="dk1"/>
                </a:solidFill>
              </a:rPr>
              <a:t> A subset of collected nubbins of the three coral species (</a:t>
            </a:r>
            <a:r>
              <a:rPr lang="en" sz="2700" i="1" dirty="0">
                <a:solidFill>
                  <a:schemeClr val="dk1"/>
                </a:solidFill>
              </a:rPr>
              <a:t>Acropora pulchra, </a:t>
            </a:r>
            <a:r>
              <a:rPr lang="en" sz="2700" i="1" dirty="0" err="1">
                <a:solidFill>
                  <a:schemeClr val="dk1"/>
                </a:solidFill>
              </a:rPr>
              <a:t>Pocillopora</a:t>
            </a:r>
            <a:r>
              <a:rPr lang="en" sz="2700" i="1" dirty="0">
                <a:solidFill>
                  <a:schemeClr val="dk1"/>
                </a:solidFill>
              </a:rPr>
              <a:t> </a:t>
            </a:r>
            <a:r>
              <a:rPr lang="en" sz="2700" i="1" dirty="0" err="1">
                <a:solidFill>
                  <a:schemeClr val="dk1"/>
                </a:solidFill>
              </a:rPr>
              <a:t>verrucosa</a:t>
            </a:r>
            <a:r>
              <a:rPr lang="en" sz="2700" i="1" dirty="0">
                <a:solidFill>
                  <a:schemeClr val="dk1"/>
                </a:solidFill>
              </a:rPr>
              <a:t>, Porites </a:t>
            </a:r>
            <a:r>
              <a:rPr lang="en" sz="2700" i="1" dirty="0" err="1">
                <a:solidFill>
                  <a:schemeClr val="dk1"/>
                </a:solidFill>
              </a:rPr>
              <a:t>rus</a:t>
            </a:r>
            <a:r>
              <a:rPr lang="en" sz="2700" i="1" dirty="0">
                <a:solidFill>
                  <a:schemeClr val="dk1"/>
                </a:solidFill>
              </a:rPr>
              <a:t>) </a:t>
            </a:r>
            <a:r>
              <a:rPr lang="en" sz="2700" dirty="0">
                <a:solidFill>
                  <a:schemeClr val="dk1"/>
                </a:solidFill>
              </a:rPr>
              <a:t>were sacrificed after the three day acclimatization period for symbiont cell concentration analysis to validate the observed bleaching status at collection </a:t>
            </a:r>
            <a:r>
              <a:rPr lang="en" sz="2700" b="1" dirty="0">
                <a:solidFill>
                  <a:schemeClr val="dk1"/>
                </a:solidFill>
              </a:rPr>
              <a:t>D) </a:t>
            </a:r>
            <a:r>
              <a:rPr lang="en" sz="2700" dirty="0">
                <a:solidFill>
                  <a:schemeClr val="dk1"/>
                </a:solidFill>
              </a:rPr>
              <a:t>Symbiont cell concentrations of the coral nubbins from the different treatments after seven days in the aquaria. </a:t>
            </a:r>
            <a:endParaRPr sz="2700" dirty="0"/>
          </a:p>
        </p:txBody>
      </p:sp>
      <p:pic>
        <p:nvPicPr>
          <p:cNvPr id="4" name="Picture 3">
            <a:extLst>
              <a:ext uri="{FF2B5EF4-FFF2-40B4-BE49-F238E27FC236}">
                <a16:creationId xmlns:a16="http://schemas.microsoft.com/office/drawing/2014/main" id="{22D607DD-408E-915A-1C0C-1153BFE952F7}"/>
              </a:ext>
            </a:extLst>
          </p:cNvPr>
          <p:cNvPicPr>
            <a:picLocks noChangeAspect="1"/>
          </p:cNvPicPr>
          <p:nvPr/>
        </p:nvPicPr>
        <p:blipFill rotWithShape="1">
          <a:blip r:embed="rId3"/>
          <a:srcRect r="547"/>
          <a:stretch/>
        </p:blipFill>
        <p:spPr>
          <a:xfrm>
            <a:off x="0" y="0"/>
            <a:ext cx="27282079" cy="31657636"/>
          </a:xfrm>
          <a:prstGeom prst="rect">
            <a:avLst/>
          </a:prstGeom>
        </p:spPr>
      </p:pic>
    </p:spTree>
    <p:extLst>
      <p:ext uri="{BB962C8B-B14F-4D97-AF65-F5344CB8AC3E}">
        <p14:creationId xmlns:p14="http://schemas.microsoft.com/office/powerpoint/2010/main" val="909851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681318"/>
            <a:ext cx="18737884" cy="5560278"/>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 sz="4000" b="1" dirty="0">
                <a:solidFill>
                  <a:schemeClr val="dk1"/>
                </a:solidFill>
              </a:rPr>
              <a:t>A) </a:t>
            </a:r>
            <a:r>
              <a:rPr lang="en" sz="4000" dirty="0">
                <a:solidFill>
                  <a:schemeClr val="dk1"/>
                </a:solidFill>
              </a:rPr>
              <a:t>Box and whisker plots of surface area normalized DOC concentrations for the four coral treatments.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(Tukey post-hoc test, p&lt;0.05) are denoted by the square brackets after each treatment name in the legend.</a:t>
            </a:r>
            <a:endParaRPr sz="4000" dirty="0">
              <a:solidFill>
                <a:schemeClr val="dk1"/>
              </a:solidFill>
            </a:endParaRPr>
          </a:p>
        </p:txBody>
      </p:sp>
      <p:pic>
        <p:nvPicPr>
          <p:cNvPr id="3" name="Picture 2" descr="Chart, box and whisker chart&#10;&#10;Description automatically generated">
            <a:extLst>
              <a:ext uri="{FF2B5EF4-FFF2-40B4-BE49-F238E27FC236}">
                <a16:creationId xmlns:a16="http://schemas.microsoft.com/office/drawing/2014/main" id="{DD847A86-5312-CC3B-66B9-08E923C68DF0}"/>
              </a:ext>
            </a:extLst>
          </p:cNvPr>
          <p:cNvPicPr>
            <a:picLocks noChangeAspect="1"/>
          </p:cNvPicPr>
          <p:nvPr/>
        </p:nvPicPr>
        <p:blipFill>
          <a:blip r:embed="rId3"/>
          <a:stretch>
            <a:fillRect/>
          </a:stretch>
        </p:blipFill>
        <p:spPr>
          <a:xfrm>
            <a:off x="0" y="0"/>
            <a:ext cx="18676923" cy="2668131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301267"/>
            <a:ext cx="27547529" cy="491394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a:t>
            </a:r>
            <a:r>
              <a:rPr lang="en" sz="2600" b="1" dirty="0">
                <a:solidFill>
                  <a:schemeClr val="dk1"/>
                </a:solidFill>
              </a:rPr>
              <a:t>A) </a:t>
            </a:r>
            <a:r>
              <a:rPr lang="en" sz="2600" dirty="0">
                <a:solidFill>
                  <a:schemeClr val="dk1"/>
                </a:solidFill>
              </a:rPr>
              <a:t>Non-metric multidimensional scaling of microbial community samples using Unifrac distances derived from 16S amplicon data. A dashed ellipse denotes the 3 coral stress treatments while a solid ellipse denotes the coral Control treatment. </a:t>
            </a:r>
            <a:r>
              <a:rPr lang="en" sz="2600" b="1" dirty="0">
                <a:solidFill>
                  <a:schemeClr val="dk1"/>
                </a:solidFill>
              </a:rPr>
              <a:t>B) </a:t>
            </a:r>
            <a:r>
              <a:rPr lang="en-US" sz="2600" dirty="0">
                <a:solidFill>
                  <a:schemeClr val="dk1"/>
                </a:solidFill>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solidFill>
                  <a:schemeClr val="dk1"/>
                </a:solidFill>
              </a:rPr>
              <a:t>C) </a:t>
            </a:r>
            <a:r>
              <a:rPr lang="en" sz="2600" dirty="0">
                <a:solidFill>
                  <a:schemeClr val="dk1"/>
                </a:solidFill>
              </a:rPr>
              <a:t>Visualization of the 31 OTUs determined to be significantly differentialy abudant (DA) in at least one of the three stress treatments compared to Control samples by DESeq2.</a:t>
            </a:r>
            <a:r>
              <a:rPr lang="en" sz="2600" b="1" dirty="0">
                <a:solidFill>
                  <a:schemeClr val="dk1"/>
                </a:solidFill>
              </a:rPr>
              <a:t> </a:t>
            </a:r>
            <a:r>
              <a:rPr lang="en" sz="2600" dirty="0">
                <a:solidFill>
                  <a:schemeClr val="dk1"/>
                </a:solidFill>
              </a:rPr>
              <a:t>Dotplot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Genus_OTUNumber on the x-axis. Asterisks denote a significantly DA ASV in a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pic>
        <p:nvPicPr>
          <p:cNvPr id="17" name="Picture 16" descr="Chart, scatter chart&#10;&#10;Description automatically generated">
            <a:extLst>
              <a:ext uri="{FF2B5EF4-FFF2-40B4-BE49-F238E27FC236}">
                <a16:creationId xmlns:a16="http://schemas.microsoft.com/office/drawing/2014/main" id="{ED8EF3D2-2D59-6A9D-80B2-7E298A2B3915}"/>
              </a:ext>
            </a:extLst>
          </p:cNvPr>
          <p:cNvPicPr>
            <a:picLocks noChangeAspect="1"/>
          </p:cNvPicPr>
          <p:nvPr/>
        </p:nvPicPr>
        <p:blipFill>
          <a:blip r:embed="rId4"/>
          <a:stretch>
            <a:fillRect/>
          </a:stretch>
        </p:blipFill>
        <p:spPr>
          <a:xfrm>
            <a:off x="0" y="11000111"/>
            <a:ext cx="27432000" cy="21817012"/>
          </a:xfrm>
          <a:prstGeom prst="rect">
            <a:avLst/>
          </a:prstGeom>
        </p:spPr>
      </p:pic>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spTree>
    <p:extLst>
      <p:ext uri="{BB962C8B-B14F-4D97-AF65-F5344CB8AC3E}">
        <p14:creationId xmlns:p14="http://schemas.microsoft.com/office/powerpoint/2010/main" val="1359223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26945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3" name="Picture 2">
            <a:extLst>
              <a:ext uri="{FF2B5EF4-FFF2-40B4-BE49-F238E27FC236}">
                <a16:creationId xmlns:a16="http://schemas.microsoft.com/office/drawing/2014/main" id="{7991C5E4-C706-4BA4-34C1-FEBE979DBEC1}"/>
              </a:ext>
            </a:extLst>
          </p:cNvPr>
          <p:cNvPicPr>
            <a:picLocks noChangeAspect="1"/>
          </p:cNvPicPr>
          <p:nvPr/>
        </p:nvPicPr>
        <p:blipFill>
          <a:blip r:embed="rId2"/>
          <a:stretch>
            <a:fillRect/>
          </a:stretch>
        </p:blipFill>
        <p:spPr>
          <a:xfrm>
            <a:off x="261256" y="0"/>
            <a:ext cx="26598527" cy="23367667"/>
          </a:xfrm>
          <a:prstGeom prst="rect">
            <a:avLst/>
          </a:prstGeom>
        </p:spPr>
      </p:pic>
    </p:spTree>
    <p:extLst>
      <p:ext uri="{BB962C8B-B14F-4D97-AF65-F5344CB8AC3E}">
        <p14:creationId xmlns:p14="http://schemas.microsoft.com/office/powerpoint/2010/main" val="23828633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25492</TotalTime>
  <Words>990</Words>
  <Application>Microsoft Office PowerPoint</Application>
  <PresentationFormat>Custom</PresentationFormat>
  <Paragraphs>9</Paragraphs>
  <Slides>5</Slides>
  <Notes>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96</cp:revision>
  <dcterms:modified xsi:type="dcterms:W3CDTF">2023-07-07T18:22:29Z</dcterms:modified>
</cp:coreProperties>
</file>